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21"/>
  </p:notesMasterIdLst>
  <p:sldIdLst>
    <p:sldId id="256" r:id="rId4"/>
    <p:sldId id="257" r:id="rId5"/>
    <p:sldId id="258" r:id="rId6"/>
    <p:sldId id="259" r:id="rId7"/>
    <p:sldId id="260" r:id="rId8"/>
    <p:sldId id="299" r:id="rId9"/>
    <p:sldId id="300" r:id="rId10"/>
    <p:sldId id="301" r:id="rId11"/>
    <p:sldId id="302" r:id="rId12"/>
    <p:sldId id="304" r:id="rId13"/>
    <p:sldId id="303" r:id="rId14"/>
    <p:sldId id="305" r:id="rId15"/>
    <p:sldId id="306" r:id="rId16"/>
    <p:sldId id="282" r:id="rId17"/>
    <p:sldId id="264" r:id="rId18"/>
    <p:sldId id="265" r:id="rId19"/>
    <p:sldId id="266" r:id="rId20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Roboto Medium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F32E0C2-5267-4A19-B85C-BD7225A81437}">
  <a:tblStyle styleId="{5F32E0C2-5267-4A19-B85C-BD7225A814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544" autoAdjust="0"/>
  </p:normalViewPr>
  <p:slideViewPr>
    <p:cSldViewPr snapToGrid="0">
      <p:cViewPr varScale="1">
        <p:scale>
          <a:sx n="132" d="100"/>
          <a:sy n="132" d="100"/>
        </p:scale>
        <p:origin x="1014" y="114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3ce85d903d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3ce85d903d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VSCode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0714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3ce85d903d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3ce85d903d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1100" dirty="0"/>
              <a:t>События для </a:t>
            </a:r>
            <a:r>
              <a:rPr lang="en-US" sz="1100" dirty="0"/>
              <a:t>RabbitMQ </a:t>
            </a:r>
            <a:r>
              <a:rPr lang="ru-RU" sz="1100" dirty="0"/>
              <a:t>регистрируются на РС и отправляются регламентным заданием.</a:t>
            </a:r>
            <a:br>
              <a:rPr lang="ru-RU" sz="1100" dirty="0"/>
            </a:br>
            <a:r>
              <a:rPr lang="ru-RU" sz="1100" dirty="0"/>
              <a:t>Для остатков событием является изменение РН</a:t>
            </a:r>
          </a:p>
        </p:txBody>
      </p:sp>
    </p:spTree>
    <p:extLst>
      <p:ext uri="{BB962C8B-B14F-4D97-AF65-F5344CB8AC3E}">
        <p14:creationId xmlns:p14="http://schemas.microsoft.com/office/powerpoint/2010/main" val="843629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3ce85d903d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3ce85d903d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34451235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3ce85d903d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3ce85d903d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1100" dirty="0"/>
              <a:t>Тесты аналогичны </a:t>
            </a:r>
            <a:r>
              <a:rPr lang="en-US" sz="1100" dirty="0" err="1"/>
              <a:t>YAxUnit</a:t>
            </a:r>
            <a:r>
              <a:rPr lang="ru-RU" sz="1100" dirty="0"/>
              <a:t>, но выполняются в интерфейсе</a:t>
            </a:r>
          </a:p>
        </p:txBody>
      </p:sp>
    </p:spTree>
    <p:extLst>
      <p:ext uri="{BB962C8B-B14F-4D97-AF65-F5344CB8AC3E}">
        <p14:creationId xmlns:p14="http://schemas.microsoft.com/office/powerpoint/2010/main" val="29249591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3ce85d903d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3ce85d903d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/>
              <a:t>Длительность проекта не оценивал, но примерно 2 полных дня.</a:t>
            </a:r>
            <a:br>
              <a:rPr lang="ru-RU" dirty="0"/>
            </a:br>
            <a:r>
              <a:rPr lang="ru-RU" dirty="0"/>
              <a:t>Вопросов не осталось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/>
              <a:t>Планы: применять знания на практике: брокеры, </a:t>
            </a:r>
            <a:r>
              <a:rPr lang="en-US" dirty="0" err="1"/>
              <a:t>YaxUnit</a:t>
            </a:r>
            <a:r>
              <a:rPr lang="ru-RU" dirty="0"/>
              <a:t>, сонар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Ответьте на вопросы одногруппников и преподавателей и получите обратную связь на свою работу</a:t>
            </a:r>
            <a:endParaRPr lang="ru-RU" sz="105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1C – </a:t>
            </a:r>
            <a:r>
              <a:rPr lang="ru-RU" dirty="0"/>
              <a:t>учетная система</a:t>
            </a:r>
            <a:br>
              <a:rPr lang="ru-RU" dirty="0"/>
            </a:br>
            <a:r>
              <a:rPr lang="en-US" dirty="0"/>
              <a:t>CRM – </a:t>
            </a:r>
            <a:r>
              <a:rPr lang="ru-RU" dirty="0"/>
              <a:t>система на 1С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3ce85d903d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3ce85d903d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6393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3ce85d903d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3ce85d903d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Минусы: Активное участие менеджера в процессах: Подтверждение остатков, Создание заказа в 1С, отслеживание статусов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2520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3ce85d903d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3ce85d903d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3879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3ce85d903d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3ce85d903d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VSCode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2033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{5F32E0C2-5267-4A19-B85C-BD7225A81437}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{5F32E0C2-5267-4A19-B85C-BD7225A81437}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33125" y="1534950"/>
            <a:ext cx="758430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Автоматизация обработки заказов через двустороннюю интеграцию CRM и 1С</a:t>
            </a:r>
            <a:endParaRPr lang="ru-RU"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27375"/>
            <a:ext cx="24078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Архитектор 1С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4"/>
          <p:cNvSpPr txBox="1">
            <a:spLocks noGrp="1"/>
          </p:cNvSpPr>
          <p:nvPr>
            <p:ph type="title"/>
          </p:nvPr>
        </p:nvSpPr>
        <p:spPr>
          <a:xfrm>
            <a:off x="565231" y="196476"/>
            <a:ext cx="6652200" cy="6686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Этап 2. </a:t>
            </a:r>
            <a:r>
              <a:rPr lang="en-US" sz="3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ER</a:t>
            </a:r>
            <a:r>
              <a:rPr lang="ru-RU" sz="3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диаграмма</a:t>
            </a:r>
            <a:endParaRPr dirty="0"/>
          </a:p>
        </p:txBody>
      </p:sp>
      <p:sp>
        <p:nvSpPr>
          <p:cNvPr id="12" name="Google Shape;461;p64">
            <a:extLst>
              <a:ext uri="{FF2B5EF4-FFF2-40B4-BE49-F238E27FC236}">
                <a16:creationId xmlns:a16="http://schemas.microsoft.com/office/drawing/2014/main" id="{F4207178-0FB1-4809-8464-9CAB406B91CE}"/>
              </a:ext>
            </a:extLst>
          </p:cNvPr>
          <p:cNvSpPr/>
          <p:nvPr/>
        </p:nvSpPr>
        <p:spPr>
          <a:xfrm>
            <a:off x="6289534" y="258466"/>
            <a:ext cx="2623800" cy="520504"/>
          </a:xfrm>
          <a:prstGeom prst="roundRect">
            <a:avLst>
              <a:gd name="adj" fmla="val 1397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462;p64">
            <a:extLst>
              <a:ext uri="{FF2B5EF4-FFF2-40B4-BE49-F238E27FC236}">
                <a16:creationId xmlns:a16="http://schemas.microsoft.com/office/drawing/2014/main" id="{DECDA380-C376-497D-BBFA-F53249BC0C77}"/>
              </a:ext>
            </a:extLst>
          </p:cNvPr>
          <p:cNvSpPr txBox="1"/>
          <p:nvPr/>
        </p:nvSpPr>
        <p:spPr>
          <a:xfrm>
            <a:off x="6378934" y="258466"/>
            <a:ext cx="2445000" cy="4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 err="1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PlantUML</a:t>
            </a:r>
            <a:endParaRPr lang="en-US" sz="1700" dirty="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" name="Google Shape;462;p64">
            <a:extLst>
              <a:ext uri="{FF2B5EF4-FFF2-40B4-BE49-F238E27FC236}">
                <a16:creationId xmlns:a16="http://schemas.microsoft.com/office/drawing/2014/main" id="{CB944FC4-DE01-494A-B491-613A5507E0C7}"/>
              </a:ext>
            </a:extLst>
          </p:cNvPr>
          <p:cNvSpPr txBox="1"/>
          <p:nvPr/>
        </p:nvSpPr>
        <p:spPr>
          <a:xfrm>
            <a:off x="6378934" y="1853480"/>
            <a:ext cx="2445000" cy="21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Место для кейса на полях: разместите здесь пример, иллюстрирующий вашу мысль, интересный факт, ссылку на дополнительный источник информации</a:t>
            </a:r>
            <a:endParaRPr dirty="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и т.д.</a:t>
            </a:r>
            <a:endParaRPr dirty="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" name="Google Shape;374;p54">
            <a:extLst>
              <a:ext uri="{FF2B5EF4-FFF2-40B4-BE49-F238E27FC236}">
                <a16:creationId xmlns:a16="http://schemas.microsoft.com/office/drawing/2014/main" id="{3A6FA263-5BFB-48BD-B185-46A534A9749B}"/>
              </a:ext>
            </a:extLst>
          </p:cNvPr>
          <p:cNvSpPr/>
          <p:nvPr/>
        </p:nvSpPr>
        <p:spPr>
          <a:xfrm>
            <a:off x="6536991" y="1155220"/>
            <a:ext cx="2184978" cy="35082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latin typeface="Roboto"/>
                <a:ea typeface="Roboto"/>
                <a:cs typeface="Roboto"/>
                <a:sym typeface="Roboto"/>
              </a:rPr>
              <a:t>Особенности</a:t>
            </a:r>
            <a:r>
              <a:rPr lang="ru-RU" sz="1800" dirty="0">
                <a:latin typeface="Roboto"/>
                <a:ea typeface="Roboto"/>
                <a:cs typeface="Roboto"/>
                <a:sym typeface="Roboto"/>
              </a:rPr>
              <a:t>:</a:t>
            </a:r>
            <a:br>
              <a:rPr lang="ru-RU" sz="1800" dirty="0">
                <a:latin typeface="Roboto"/>
                <a:ea typeface="Roboto"/>
                <a:cs typeface="Roboto"/>
                <a:sym typeface="Roboto"/>
              </a:rPr>
            </a:br>
            <a:endParaRPr lang="ru-RU" sz="1800" dirty="0"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Выгрузка в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RMQ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через регистр очереди</a:t>
            </a:r>
          </a:p>
          <a:p>
            <a:pPr marL="285750" lvl="0" indent="-28575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Настройки подключения к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RMQ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в отдельной таблице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" name="Google Shape;267;p49">
            <a:extLst>
              <a:ext uri="{FF2B5EF4-FFF2-40B4-BE49-F238E27FC236}">
                <a16:creationId xmlns:a16="http://schemas.microsoft.com/office/drawing/2014/main" id="{08F79AA4-BB7F-4B08-9C7C-4397D5A6946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6403" y="4113677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C91E02-13F9-43BD-8FBE-029556358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37" y="1062111"/>
            <a:ext cx="5738665" cy="383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34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4"/>
          <p:cNvSpPr txBox="1">
            <a:spLocks noGrp="1"/>
          </p:cNvSpPr>
          <p:nvPr>
            <p:ph type="title"/>
          </p:nvPr>
        </p:nvSpPr>
        <p:spPr>
          <a:xfrm>
            <a:off x="565231" y="196476"/>
            <a:ext cx="6652200" cy="6686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Этап </a:t>
            </a:r>
            <a:r>
              <a:rPr lang="en-US" dirty="0"/>
              <a:t>3</a:t>
            </a:r>
            <a:r>
              <a:rPr lang="ru" dirty="0"/>
              <a:t>. </a:t>
            </a:r>
            <a:r>
              <a:rPr lang="en-US" sz="3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MVP</a:t>
            </a:r>
            <a:endParaRPr dirty="0"/>
          </a:p>
        </p:txBody>
      </p:sp>
      <p:sp>
        <p:nvSpPr>
          <p:cNvPr id="12" name="Google Shape;461;p64">
            <a:extLst>
              <a:ext uri="{FF2B5EF4-FFF2-40B4-BE49-F238E27FC236}">
                <a16:creationId xmlns:a16="http://schemas.microsoft.com/office/drawing/2014/main" id="{F4207178-0FB1-4809-8464-9CAB406B91CE}"/>
              </a:ext>
            </a:extLst>
          </p:cNvPr>
          <p:cNvSpPr/>
          <p:nvPr/>
        </p:nvSpPr>
        <p:spPr>
          <a:xfrm>
            <a:off x="6289534" y="258466"/>
            <a:ext cx="2623800" cy="520504"/>
          </a:xfrm>
          <a:prstGeom prst="roundRect">
            <a:avLst>
              <a:gd name="adj" fmla="val 1397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462;p64">
            <a:extLst>
              <a:ext uri="{FF2B5EF4-FFF2-40B4-BE49-F238E27FC236}">
                <a16:creationId xmlns:a16="http://schemas.microsoft.com/office/drawing/2014/main" id="{DECDA380-C376-497D-BBFA-F53249BC0C77}"/>
              </a:ext>
            </a:extLst>
          </p:cNvPr>
          <p:cNvSpPr txBox="1"/>
          <p:nvPr/>
        </p:nvSpPr>
        <p:spPr>
          <a:xfrm>
            <a:off x="6378934" y="258466"/>
            <a:ext cx="2445000" cy="4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RabbitMQ</a:t>
            </a:r>
          </a:p>
        </p:txBody>
      </p:sp>
      <p:sp>
        <p:nvSpPr>
          <p:cNvPr id="14" name="Google Shape;462;p64">
            <a:extLst>
              <a:ext uri="{FF2B5EF4-FFF2-40B4-BE49-F238E27FC236}">
                <a16:creationId xmlns:a16="http://schemas.microsoft.com/office/drawing/2014/main" id="{CB944FC4-DE01-494A-B491-613A5507E0C7}"/>
              </a:ext>
            </a:extLst>
          </p:cNvPr>
          <p:cNvSpPr txBox="1"/>
          <p:nvPr/>
        </p:nvSpPr>
        <p:spPr>
          <a:xfrm>
            <a:off x="6378934" y="1853480"/>
            <a:ext cx="2445000" cy="21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Место для кейса на полях: разместите здесь пример, иллюстрирующий вашу мысль, интересный факт, ссылку на дополнительный источник информации</a:t>
            </a:r>
            <a:endParaRPr dirty="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и т.д.</a:t>
            </a:r>
            <a:endParaRPr dirty="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" name="Google Shape;374;p54">
            <a:extLst>
              <a:ext uri="{FF2B5EF4-FFF2-40B4-BE49-F238E27FC236}">
                <a16:creationId xmlns:a16="http://schemas.microsoft.com/office/drawing/2014/main" id="{3A6FA263-5BFB-48BD-B185-46A534A9749B}"/>
              </a:ext>
            </a:extLst>
          </p:cNvPr>
          <p:cNvSpPr/>
          <p:nvPr/>
        </p:nvSpPr>
        <p:spPr>
          <a:xfrm>
            <a:off x="6536991" y="1155220"/>
            <a:ext cx="2184978" cy="35082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latin typeface="Roboto"/>
                <a:ea typeface="Roboto"/>
                <a:cs typeface="Roboto"/>
                <a:sym typeface="Roboto"/>
              </a:rPr>
              <a:t>Допущение </a:t>
            </a:r>
            <a:r>
              <a:rPr lang="en-US" sz="1600" b="1" dirty="0">
                <a:latin typeface="Roboto"/>
                <a:ea typeface="Roboto"/>
                <a:cs typeface="Roboto"/>
                <a:sym typeface="Roboto"/>
              </a:rPr>
              <a:t>MVP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:</a:t>
            </a:r>
            <a:br>
              <a:rPr lang="ru-RU" sz="16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1С и 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CRM </a:t>
            </a: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находятся в единой системе, но метаданные полностью разделены</a:t>
            </a:r>
            <a:br>
              <a:rPr lang="en-US" sz="18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800" dirty="0">
                <a:latin typeface="Roboto"/>
                <a:ea typeface="Roboto"/>
                <a:cs typeface="Roboto"/>
                <a:sym typeface="Roboto"/>
              </a:rPr>
            </a:br>
            <a:r>
              <a:rPr lang="ru-RU" sz="18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" name="Google Shape;267;p49">
            <a:extLst>
              <a:ext uri="{FF2B5EF4-FFF2-40B4-BE49-F238E27FC236}">
                <a16:creationId xmlns:a16="http://schemas.microsoft.com/office/drawing/2014/main" id="{08F79AA4-BB7F-4B08-9C7C-4397D5A6946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6403" y="4113677"/>
            <a:ext cx="424366" cy="42436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Google Shape;213;p42">
            <a:extLst>
              <a:ext uri="{FF2B5EF4-FFF2-40B4-BE49-F238E27FC236}">
                <a16:creationId xmlns:a16="http://schemas.microsoft.com/office/drawing/2014/main" id="{3EB35AAC-ACCE-4738-A05F-25AFF9D851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6052546"/>
              </p:ext>
            </p:extLst>
          </p:nvPr>
        </p:nvGraphicFramePr>
        <p:xfrm>
          <a:off x="565231" y="1155220"/>
          <a:ext cx="5869795" cy="3055534"/>
        </p:xfrm>
        <a:graphic>
          <a:graphicData uri="http://schemas.openxmlformats.org/drawingml/2006/table">
            <a:tbl>
              <a:tblPr>
                <a:noFill/>
                <a:tableStyleId>{5F32E0C2-5267-4A19-B85C-BD7225A81437}</a:tableStyleId>
              </a:tblPr>
              <a:tblGrid>
                <a:gridCol w="5109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8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dirty="0"/>
                        <a:t>Основа конфигурации – библиотека стандартных подсистем</a:t>
                      </a:r>
                      <a:endParaRPr lang="ru-RU"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Включен и настроен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Apdex</a:t>
                      </a:r>
                      <a:endParaRPr lang="en-US"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Использована интеграция с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RabbitMQ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lang="ru" sz="14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Структура проекта -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vanessa bootstrap</a:t>
                      </a:r>
                      <a:endParaRPr lang="ru-RU"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MVP </a:t>
                      </a:r>
                      <a:r>
                        <a:rPr lang="ru-RU" sz="1600" dirty="0"/>
                        <a:t>и все артефакты размещены в репозитории: </a:t>
                      </a:r>
                      <a:r>
                        <a:rPr lang="en-US" sz="1600" dirty="0"/>
                        <a:t>https://github.com/smirnov0ser/otus_project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7060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8739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4"/>
          <p:cNvSpPr txBox="1">
            <a:spLocks noGrp="1"/>
          </p:cNvSpPr>
          <p:nvPr>
            <p:ph type="title"/>
          </p:nvPr>
        </p:nvSpPr>
        <p:spPr>
          <a:xfrm>
            <a:off x="565231" y="196476"/>
            <a:ext cx="6652200" cy="6686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" dirty="0"/>
              <a:t>Этап </a:t>
            </a:r>
            <a:r>
              <a:rPr lang="ru-RU" dirty="0"/>
              <a:t>4</a:t>
            </a:r>
            <a:r>
              <a:rPr lang="ru" dirty="0"/>
              <a:t>. </a:t>
            </a:r>
            <a:r>
              <a:rPr lang="en-US" sz="3200" dirty="0"/>
              <a:t>U</a:t>
            </a:r>
            <a:r>
              <a:rPr lang="en-US" sz="3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nit-</a:t>
            </a:r>
            <a:r>
              <a:rPr lang="ru-RU" sz="3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тестирование </a:t>
            </a:r>
            <a:br>
              <a:rPr lang="ru-RU" sz="3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sp>
        <p:nvSpPr>
          <p:cNvPr id="12" name="Google Shape;461;p64">
            <a:extLst>
              <a:ext uri="{FF2B5EF4-FFF2-40B4-BE49-F238E27FC236}">
                <a16:creationId xmlns:a16="http://schemas.microsoft.com/office/drawing/2014/main" id="{F4207178-0FB1-4809-8464-9CAB406B91CE}"/>
              </a:ext>
            </a:extLst>
          </p:cNvPr>
          <p:cNvSpPr/>
          <p:nvPr/>
        </p:nvSpPr>
        <p:spPr>
          <a:xfrm>
            <a:off x="6289534" y="258466"/>
            <a:ext cx="2623800" cy="520504"/>
          </a:xfrm>
          <a:prstGeom prst="roundRect">
            <a:avLst>
              <a:gd name="adj" fmla="val 1397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462;p64">
            <a:extLst>
              <a:ext uri="{FF2B5EF4-FFF2-40B4-BE49-F238E27FC236}">
                <a16:creationId xmlns:a16="http://schemas.microsoft.com/office/drawing/2014/main" id="{DECDA380-C376-497D-BBFA-F53249BC0C77}"/>
              </a:ext>
            </a:extLst>
          </p:cNvPr>
          <p:cNvSpPr txBox="1"/>
          <p:nvPr/>
        </p:nvSpPr>
        <p:spPr>
          <a:xfrm>
            <a:off x="6378934" y="258466"/>
            <a:ext cx="2445000" cy="4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 err="1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YAxUnit</a:t>
            </a:r>
            <a:endParaRPr lang="en-US" sz="1700" dirty="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" name="Google Shape;462;p64">
            <a:extLst>
              <a:ext uri="{FF2B5EF4-FFF2-40B4-BE49-F238E27FC236}">
                <a16:creationId xmlns:a16="http://schemas.microsoft.com/office/drawing/2014/main" id="{CB944FC4-DE01-494A-B491-613A5507E0C7}"/>
              </a:ext>
            </a:extLst>
          </p:cNvPr>
          <p:cNvSpPr txBox="1"/>
          <p:nvPr/>
        </p:nvSpPr>
        <p:spPr>
          <a:xfrm>
            <a:off x="6378934" y="1853480"/>
            <a:ext cx="2445000" cy="21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Место для кейса на полях: разместите здесь пример, иллюстрирующий вашу мысль, интересный факт, ссылку на дополнительный источник информации</a:t>
            </a:r>
            <a:endParaRPr dirty="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и т.д.</a:t>
            </a:r>
            <a:endParaRPr dirty="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6" name="Google Shape;267;p49">
            <a:extLst>
              <a:ext uri="{FF2B5EF4-FFF2-40B4-BE49-F238E27FC236}">
                <a16:creationId xmlns:a16="http://schemas.microsoft.com/office/drawing/2014/main" id="{08F79AA4-BB7F-4B08-9C7C-4397D5A6946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6403" y="4113677"/>
            <a:ext cx="424366" cy="42436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Google Shape;213;p42">
            <a:extLst>
              <a:ext uri="{FF2B5EF4-FFF2-40B4-BE49-F238E27FC236}">
                <a16:creationId xmlns:a16="http://schemas.microsoft.com/office/drawing/2014/main" id="{3EB35AAC-ACCE-4738-A05F-25AFF9D851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754120"/>
              </p:ext>
            </p:extLst>
          </p:nvPr>
        </p:nvGraphicFramePr>
        <p:xfrm>
          <a:off x="565231" y="1155220"/>
          <a:ext cx="5869795" cy="2775118"/>
        </p:xfrm>
        <a:graphic>
          <a:graphicData uri="http://schemas.openxmlformats.org/drawingml/2006/table">
            <a:tbl>
              <a:tblPr>
                <a:noFill/>
                <a:tableStyleId>{5F32E0C2-5267-4A19-B85C-BD7225A81437}</a:tableStyleId>
              </a:tblPr>
              <a:tblGrid>
                <a:gridCol w="5109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8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dirty="0"/>
                        <a:t>Тест отправки и приема остатков номенклатуры</a:t>
                      </a:r>
                      <a:endParaRPr lang="ru-RU"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Тест отправки и приема нового заказа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CRM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Тест отправки и приема статуса заказа в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CRM</a:t>
                      </a:r>
                      <a:endParaRPr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lang="ru" sz="14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dirty="0"/>
                        <a:t>Тесты размещены в репозитории: </a:t>
                      </a:r>
                      <a:r>
                        <a:rPr lang="en-US" sz="1600" dirty="0"/>
                        <a:t>https://github.com/smirnov0ser/otus_project/tree/main/src/cfe/YaxUnit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7060193"/>
                  </a:ext>
                </a:extLst>
              </a:tr>
            </a:tbl>
          </a:graphicData>
        </a:graphic>
      </p:graphicFrame>
      <p:sp>
        <p:nvSpPr>
          <p:cNvPr id="9" name="Google Shape;374;p54">
            <a:extLst>
              <a:ext uri="{FF2B5EF4-FFF2-40B4-BE49-F238E27FC236}">
                <a16:creationId xmlns:a16="http://schemas.microsoft.com/office/drawing/2014/main" id="{87C71185-F411-4F78-9BED-DCE0AF2DF528}"/>
              </a:ext>
            </a:extLst>
          </p:cNvPr>
          <p:cNvSpPr/>
          <p:nvPr/>
        </p:nvSpPr>
        <p:spPr>
          <a:xfrm>
            <a:off x="6536991" y="1155220"/>
            <a:ext cx="2184978" cy="35082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1600" b="1" dirty="0"/>
              <a:t>Тесты содержат:</a:t>
            </a:r>
          </a:p>
          <a:p>
            <a:pPr marL="285750" marR="0" lvl="0" indent="-285750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/>
              <a:t>Создание объектов</a:t>
            </a:r>
          </a:p>
          <a:p>
            <a:pPr marL="285750" marR="0" lvl="0" indent="-285750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/>
              <a:t>Выполнение обмена через </a:t>
            </a:r>
            <a:r>
              <a:rPr lang="en-US" sz="1600" dirty="0"/>
              <a:t>RMQ</a:t>
            </a:r>
            <a:endParaRPr lang="ru-RU" sz="1600" dirty="0"/>
          </a:p>
          <a:p>
            <a:pPr marL="285750" marR="0" lvl="0" indent="-285750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Контроль результата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dirty="0">
                <a:latin typeface="Roboto"/>
                <a:ea typeface="Roboto"/>
                <a:cs typeface="Roboto"/>
                <a:sym typeface="Roboto"/>
              </a:rPr>
            </a:br>
            <a:r>
              <a:rPr lang="ru-RU" sz="18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" name="Google Shape;267;p49">
            <a:extLst>
              <a:ext uri="{FF2B5EF4-FFF2-40B4-BE49-F238E27FC236}">
                <a16:creationId xmlns:a16="http://schemas.microsoft.com/office/drawing/2014/main" id="{3D4B871C-A867-4EFC-AAC3-1BF1F772A4C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6403" y="4113676"/>
            <a:ext cx="424366" cy="4243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1050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4"/>
          <p:cNvSpPr txBox="1">
            <a:spLocks noGrp="1"/>
          </p:cNvSpPr>
          <p:nvPr>
            <p:ph type="title"/>
          </p:nvPr>
        </p:nvSpPr>
        <p:spPr>
          <a:xfrm>
            <a:off x="565231" y="196476"/>
            <a:ext cx="6652200" cy="6686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" dirty="0"/>
              <a:t>Этап </a:t>
            </a:r>
            <a:r>
              <a:rPr lang="ru-RU" dirty="0"/>
              <a:t>5</a:t>
            </a:r>
            <a:r>
              <a:rPr lang="ru" dirty="0"/>
              <a:t>. </a:t>
            </a:r>
            <a:r>
              <a:rPr lang="ru-RU" sz="3200" dirty="0"/>
              <a:t>Сценарное</a:t>
            </a:r>
            <a:br>
              <a:rPr lang="ru-RU" sz="3200" dirty="0"/>
            </a:br>
            <a:r>
              <a:rPr lang="ru-RU" sz="3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тестирование </a:t>
            </a:r>
            <a:br>
              <a:rPr lang="ru-RU" sz="3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sp>
        <p:nvSpPr>
          <p:cNvPr id="12" name="Google Shape;461;p64">
            <a:extLst>
              <a:ext uri="{FF2B5EF4-FFF2-40B4-BE49-F238E27FC236}">
                <a16:creationId xmlns:a16="http://schemas.microsoft.com/office/drawing/2014/main" id="{F4207178-0FB1-4809-8464-9CAB406B91CE}"/>
              </a:ext>
            </a:extLst>
          </p:cNvPr>
          <p:cNvSpPr/>
          <p:nvPr/>
        </p:nvSpPr>
        <p:spPr>
          <a:xfrm>
            <a:off x="6289534" y="258466"/>
            <a:ext cx="2623800" cy="520504"/>
          </a:xfrm>
          <a:prstGeom prst="roundRect">
            <a:avLst>
              <a:gd name="adj" fmla="val 1397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462;p64">
            <a:extLst>
              <a:ext uri="{FF2B5EF4-FFF2-40B4-BE49-F238E27FC236}">
                <a16:creationId xmlns:a16="http://schemas.microsoft.com/office/drawing/2014/main" id="{DECDA380-C376-497D-BBFA-F53249BC0C77}"/>
              </a:ext>
            </a:extLst>
          </p:cNvPr>
          <p:cNvSpPr txBox="1"/>
          <p:nvPr/>
        </p:nvSpPr>
        <p:spPr>
          <a:xfrm>
            <a:off x="6378934" y="258466"/>
            <a:ext cx="2445000" cy="4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Vanessa Automation </a:t>
            </a:r>
            <a:endParaRPr lang="en-US" sz="1700" dirty="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" name="Google Shape;462;p64">
            <a:extLst>
              <a:ext uri="{FF2B5EF4-FFF2-40B4-BE49-F238E27FC236}">
                <a16:creationId xmlns:a16="http://schemas.microsoft.com/office/drawing/2014/main" id="{CB944FC4-DE01-494A-B491-613A5507E0C7}"/>
              </a:ext>
            </a:extLst>
          </p:cNvPr>
          <p:cNvSpPr txBox="1"/>
          <p:nvPr/>
        </p:nvSpPr>
        <p:spPr>
          <a:xfrm>
            <a:off x="6378934" y="1853480"/>
            <a:ext cx="2445000" cy="21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Место для кейса на полях: разместите здесь пример, иллюстрирующий вашу мысль, интересный факт, ссылку на дополнительный источник информации</a:t>
            </a:r>
            <a:endParaRPr dirty="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и т.д.</a:t>
            </a:r>
            <a:endParaRPr dirty="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" name="Google Shape;374;p54">
            <a:extLst>
              <a:ext uri="{FF2B5EF4-FFF2-40B4-BE49-F238E27FC236}">
                <a16:creationId xmlns:a16="http://schemas.microsoft.com/office/drawing/2014/main" id="{3A6FA263-5BFB-48BD-B185-46A534A9749B}"/>
              </a:ext>
            </a:extLst>
          </p:cNvPr>
          <p:cNvSpPr/>
          <p:nvPr/>
        </p:nvSpPr>
        <p:spPr>
          <a:xfrm>
            <a:off x="6536991" y="1155220"/>
            <a:ext cx="2184978" cy="35082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1600" b="1" dirty="0"/>
              <a:t>Тесты содержат:</a:t>
            </a:r>
          </a:p>
          <a:p>
            <a:pPr marL="285750" marR="0" lvl="0" indent="-285750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/>
              <a:t>Создание объектов</a:t>
            </a:r>
          </a:p>
          <a:p>
            <a:pPr marL="285750" marR="0" lvl="0" indent="-285750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/>
              <a:t>Выполнение обмена через </a:t>
            </a:r>
            <a:r>
              <a:rPr lang="en-US" sz="1600" dirty="0"/>
              <a:t>RMQ</a:t>
            </a:r>
            <a:endParaRPr lang="ru-RU" sz="1600" dirty="0"/>
          </a:p>
          <a:p>
            <a:pPr marL="285750" marR="0" lvl="0" indent="-285750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Контроль результата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dirty="0">
                <a:latin typeface="Roboto"/>
                <a:ea typeface="Roboto"/>
                <a:cs typeface="Roboto"/>
                <a:sym typeface="Roboto"/>
              </a:rPr>
            </a:br>
            <a:r>
              <a:rPr lang="ru-RU" sz="18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" name="Google Shape;267;p49">
            <a:extLst>
              <a:ext uri="{FF2B5EF4-FFF2-40B4-BE49-F238E27FC236}">
                <a16:creationId xmlns:a16="http://schemas.microsoft.com/office/drawing/2014/main" id="{08F79AA4-BB7F-4B08-9C7C-4397D5A6946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6403" y="4113677"/>
            <a:ext cx="424366" cy="42436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Google Shape;213;p42">
            <a:extLst>
              <a:ext uri="{FF2B5EF4-FFF2-40B4-BE49-F238E27FC236}">
                <a16:creationId xmlns:a16="http://schemas.microsoft.com/office/drawing/2014/main" id="{3EB35AAC-ACCE-4738-A05F-25AFF9D851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705472"/>
              </p:ext>
            </p:extLst>
          </p:nvPr>
        </p:nvGraphicFramePr>
        <p:xfrm>
          <a:off x="588167" y="1550741"/>
          <a:ext cx="5869795" cy="2775118"/>
        </p:xfrm>
        <a:graphic>
          <a:graphicData uri="http://schemas.openxmlformats.org/drawingml/2006/table">
            <a:tbl>
              <a:tblPr>
                <a:noFill/>
                <a:tableStyleId>{5F32E0C2-5267-4A19-B85C-BD7225A81437}</a:tableStyleId>
              </a:tblPr>
              <a:tblGrid>
                <a:gridCol w="5109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8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dirty="0"/>
                        <a:t>Тест отправки и приема остатков номенклатуры</a:t>
                      </a:r>
                      <a:endParaRPr lang="ru-RU"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Тест отправки и приема нового заказа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CRM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Тест отправки и приема статуса заказа в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CRM</a:t>
                      </a:r>
                      <a:endParaRPr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lang="ru" sz="14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dirty="0"/>
                        <a:t>Тесты размещены в репозитории: </a:t>
                      </a:r>
                      <a:r>
                        <a:rPr lang="en-US" sz="1600" dirty="0"/>
                        <a:t>https://github.com/smirnov0ser/otus_project/tree/main/features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7060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23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 txBox="1">
            <a:spLocks noGrp="1"/>
          </p:cNvSpPr>
          <p:nvPr>
            <p:ph type="title"/>
          </p:nvPr>
        </p:nvSpPr>
        <p:spPr>
          <a:xfrm>
            <a:off x="623400" y="42597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Выводы</a:t>
            </a:r>
            <a:endParaRPr dirty="0"/>
          </a:p>
        </p:txBody>
      </p:sp>
      <p:sp>
        <p:nvSpPr>
          <p:cNvPr id="425" name="Google Shape;425;p61"/>
          <p:cNvSpPr txBox="1"/>
          <p:nvPr/>
        </p:nvSpPr>
        <p:spPr>
          <a:xfrm>
            <a:off x="373488" y="2514277"/>
            <a:ext cx="1778869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Все задачи выполнены и цель достигнута</a:t>
            </a:r>
          </a:p>
        </p:txBody>
      </p:sp>
      <p:sp>
        <p:nvSpPr>
          <p:cNvPr id="426" name="Google Shape;426;p61"/>
          <p:cNvSpPr txBox="1"/>
          <p:nvPr/>
        </p:nvSpPr>
        <p:spPr>
          <a:xfrm>
            <a:off x="2614000" y="2520538"/>
            <a:ext cx="1721468" cy="1918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ru-RU" sz="1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Все шаги дались легко, так как технологии и подходы отрабатывались в домашних заданиях</a:t>
            </a: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61"/>
          <p:cNvSpPr txBox="1"/>
          <p:nvPr/>
        </p:nvSpPr>
        <p:spPr>
          <a:xfrm>
            <a:off x="4800087" y="2520538"/>
            <a:ext cx="1805576" cy="1423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Проект был полезен – он собрал все изученное в «единую картину»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" name="Google Shape;267;p49">
            <a:extLst>
              <a:ext uri="{FF2B5EF4-FFF2-40B4-BE49-F238E27FC236}">
                <a16:creationId xmlns:a16="http://schemas.microsoft.com/office/drawing/2014/main" id="{502CAEF4-5279-48CC-9EA9-84A0681C93E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517" y="1521874"/>
            <a:ext cx="624810" cy="637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23;p49">
            <a:extLst>
              <a:ext uri="{FF2B5EF4-FFF2-40B4-BE49-F238E27FC236}">
                <a16:creationId xmlns:a16="http://schemas.microsoft.com/office/drawing/2014/main" id="{87871A2A-B41C-437F-B58E-0CFD0BFE7CE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9526" y="1424638"/>
            <a:ext cx="710417" cy="734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92;p49">
            <a:extLst>
              <a:ext uri="{FF2B5EF4-FFF2-40B4-BE49-F238E27FC236}">
                <a16:creationId xmlns:a16="http://schemas.microsoft.com/office/drawing/2014/main" id="{6FA6CC47-20F2-4337-A9FB-63D9FC81DA9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4059" y="1424638"/>
            <a:ext cx="787262" cy="734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22;p49">
            <a:extLst>
              <a:ext uri="{FF2B5EF4-FFF2-40B4-BE49-F238E27FC236}">
                <a16:creationId xmlns:a16="http://schemas.microsoft.com/office/drawing/2014/main" id="{FBBCCFCC-5A07-4137-A045-2FA8D794CAD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85437" y="1424638"/>
            <a:ext cx="740079" cy="73466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427;p61">
            <a:extLst>
              <a:ext uri="{FF2B5EF4-FFF2-40B4-BE49-F238E27FC236}">
                <a16:creationId xmlns:a16="http://schemas.microsoft.com/office/drawing/2014/main" id="{097EAEF9-70EC-4AD6-B854-0837A11AFFA1}"/>
              </a:ext>
            </a:extLst>
          </p:cNvPr>
          <p:cNvSpPr txBox="1"/>
          <p:nvPr/>
        </p:nvSpPr>
        <p:spPr>
          <a:xfrm>
            <a:off x="7052688" y="2510437"/>
            <a:ext cx="1805576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Планы: применять знания на практике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 dirty="0">
                <a:solidFill>
                  <a:schemeClr val="dk1"/>
                </a:solidFill>
              </a:rPr>
              <a:t>Меня хорошо видно</a:t>
            </a:r>
            <a:endParaRPr sz="4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dirty="0">
                <a:solidFill>
                  <a:schemeClr val="dk1"/>
                </a:solidFill>
              </a:rPr>
              <a:t>&amp; слышно?</a:t>
            </a:r>
            <a:endParaRPr sz="4000" dirty="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Тема: </a:t>
            </a:r>
            <a:r>
              <a:rPr lang="ru-RU" sz="3000" dirty="0"/>
              <a:t>Автоматизация обработки заказов через двустороннюю интеграцию CRM и 1С</a:t>
            </a:r>
            <a:br>
              <a:rPr lang="ru-RU" sz="3000" dirty="0"/>
            </a:b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Смирнов Сергей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3193200" cy="42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 Medium"/>
                <a:ea typeface="Roboto Medium"/>
                <a:cs typeface="Roboto Medium"/>
                <a:sym typeface="Roboto Medium"/>
              </a:rPr>
              <a:t>Руководитель группы разработки 1С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BBC40B-83A6-4908-9EB8-75DF62C3C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2155324"/>
            <a:ext cx="2283808" cy="224655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Этапы проекта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Описания этапов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610720591"/>
              </p:ext>
            </p:extLst>
          </p:nvPr>
        </p:nvGraphicFramePr>
        <p:xfrm>
          <a:off x="952500" y="2776020"/>
          <a:ext cx="7239000" cy="1280070"/>
        </p:xfrm>
        <a:graphic>
          <a:graphicData uri="http://schemas.openxmlformats.org/drawingml/2006/table">
            <a:tbl>
              <a:tblPr>
                <a:noFill/>
                <a:tableStyleId>{5F32E0C2-5267-4A19-B85C-BD7225A81437}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31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Автоматизировать выгрузку остатков товаров в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CRM</a:t>
                      </a:r>
                      <a:endParaRPr lang="ru-RU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86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Автоматизировать выгрузку новых заказов в 1С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86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Автоматизировать выгрузку статусов обработки заказа в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CRM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Автоматизировать интеграцию заказами между 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CRM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1С для исключения из процесса менеджера</a:t>
            </a:r>
            <a:endParaRPr lang="ru-RU"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267" y="1265652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38" name="Google Shape;53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4267" y="1978849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39" name="Google Shape;539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4267" y="2655119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40" name="Google Shape;540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4267" y="3322968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41" name="Google Shape;541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74267" y="3990830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42" name="Google Shape;542;p69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Этапы проекта</a:t>
            </a:r>
            <a:endParaRPr dirty="0"/>
          </a:p>
        </p:txBody>
      </p:sp>
      <p:sp>
        <p:nvSpPr>
          <p:cNvPr id="543" name="Google Shape;543;p69"/>
          <p:cNvSpPr txBox="1"/>
          <p:nvPr/>
        </p:nvSpPr>
        <p:spPr>
          <a:xfrm>
            <a:off x="1402692" y="1355313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4" name="Google Shape;544;p69"/>
          <p:cNvSpPr txBox="1"/>
          <p:nvPr/>
        </p:nvSpPr>
        <p:spPr>
          <a:xfrm>
            <a:off x="1402692" y="2068510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" name="Google Shape;545;p69"/>
          <p:cNvSpPr txBox="1"/>
          <p:nvPr/>
        </p:nvSpPr>
        <p:spPr>
          <a:xfrm>
            <a:off x="1402692" y="2744780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6" name="Google Shape;546;p69"/>
          <p:cNvSpPr txBox="1"/>
          <p:nvPr/>
        </p:nvSpPr>
        <p:spPr>
          <a:xfrm>
            <a:off x="1402692" y="3412629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7" name="Google Shape;547;p69"/>
          <p:cNvSpPr txBox="1"/>
          <p:nvPr/>
        </p:nvSpPr>
        <p:spPr>
          <a:xfrm>
            <a:off x="1402692" y="4080491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48" name="Google Shape;548;p69"/>
          <p:cNvGraphicFramePr/>
          <p:nvPr>
            <p:extLst>
              <p:ext uri="{D42A27DB-BD31-4B8C-83A1-F6EECF244321}">
                <p14:modId xmlns:p14="http://schemas.microsoft.com/office/powerpoint/2010/main" val="2529051848"/>
              </p:ext>
            </p:extLst>
          </p:nvPr>
        </p:nvGraphicFramePr>
        <p:xfrm>
          <a:off x="2675542" y="1238152"/>
          <a:ext cx="5494225" cy="3247569"/>
        </p:xfrm>
        <a:graphic>
          <a:graphicData uri="http://schemas.openxmlformats.org/drawingml/2006/table">
            <a:tbl>
              <a:tblPr>
                <a:noFill/>
                <a:tableStyleId>{5F32E0C2-5267-4A19-B85C-BD7225A81437}</a:tableStyleId>
              </a:tblPr>
              <a:tblGrid>
                <a:gridCol w="5494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098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процесса в нотации BPMN: «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 IS</a:t>
                      </a:r>
                      <a:r>
                        <a:rPr lang="ru-RU" sz="15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»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-&gt; </a:t>
                      </a:r>
                      <a:r>
                        <a:rPr lang="ru-RU" sz="15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«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 BE</a:t>
                      </a:r>
                      <a:r>
                        <a:rPr lang="ru-RU" sz="15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»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139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Визуализация архитектуры решения: 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C4</a:t>
                      </a:r>
                      <a:r>
                        <a:rPr lang="ru-RU" sz="15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и 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ER-</a:t>
                      </a:r>
                      <a:r>
                        <a:rPr lang="ru-RU" sz="15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диаграмма</a:t>
                      </a:r>
                      <a:endParaRPr lang="en-US" sz="15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82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en-US" sz="15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MVP</a:t>
                      </a:r>
                      <a:r>
                        <a:rPr lang="ru-RU" sz="15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 базе библиотеки стандартных подсистем</a:t>
                      </a:r>
                      <a:br>
                        <a:rPr lang="ru-RU" sz="15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ru" sz="15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Интегарция через </a:t>
                      </a:r>
                      <a:r>
                        <a:rPr lang="ru-RU" sz="15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брокер сообщений 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RabbitMQ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1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  <a:tabLst/>
                        <a:defRPr/>
                      </a:pPr>
                      <a:r>
                        <a:rPr lang="en-US" sz="15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Unit-</a:t>
                      </a:r>
                      <a:r>
                        <a:rPr lang="ru-RU" sz="15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тестирование 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Сценарное тестирование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2027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4"/>
          <p:cNvSpPr txBox="1">
            <a:spLocks noGrp="1"/>
          </p:cNvSpPr>
          <p:nvPr>
            <p:ph type="title"/>
          </p:nvPr>
        </p:nvSpPr>
        <p:spPr>
          <a:xfrm>
            <a:off x="565231" y="196476"/>
            <a:ext cx="6652200" cy="7108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Этап 1. </a:t>
            </a:r>
            <a:r>
              <a:rPr lang="en-US" dirty="0"/>
              <a:t>BPMN</a:t>
            </a:r>
            <a:r>
              <a:rPr lang="ru-RU" dirty="0"/>
              <a:t>:</a:t>
            </a:r>
            <a:r>
              <a:rPr lang="ru" dirty="0"/>
              <a:t> </a:t>
            </a:r>
            <a:r>
              <a:rPr lang="en-US" dirty="0"/>
              <a:t>AS IS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D9D43E8-DB09-4443-9D50-ABB8F0890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260" y="989920"/>
            <a:ext cx="8735480" cy="3751433"/>
          </a:xfrm>
          <a:prstGeom prst="rect">
            <a:avLst/>
          </a:prstGeom>
        </p:spPr>
      </p:pic>
      <p:sp>
        <p:nvSpPr>
          <p:cNvPr id="10" name="Google Shape;461;p64">
            <a:extLst>
              <a:ext uri="{FF2B5EF4-FFF2-40B4-BE49-F238E27FC236}">
                <a16:creationId xmlns:a16="http://schemas.microsoft.com/office/drawing/2014/main" id="{6F061779-0A9D-4EC5-9E39-37B7BE505086}"/>
              </a:ext>
            </a:extLst>
          </p:cNvPr>
          <p:cNvSpPr/>
          <p:nvPr/>
        </p:nvSpPr>
        <p:spPr>
          <a:xfrm>
            <a:off x="6289534" y="258466"/>
            <a:ext cx="2623800" cy="520504"/>
          </a:xfrm>
          <a:prstGeom prst="roundRect">
            <a:avLst>
              <a:gd name="adj" fmla="val 1397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462;p64">
            <a:extLst>
              <a:ext uri="{FF2B5EF4-FFF2-40B4-BE49-F238E27FC236}">
                <a16:creationId xmlns:a16="http://schemas.microsoft.com/office/drawing/2014/main" id="{CB26339E-0D8D-4B4B-AEAE-97E02E760E30}"/>
              </a:ext>
            </a:extLst>
          </p:cNvPr>
          <p:cNvSpPr txBox="1"/>
          <p:nvPr/>
        </p:nvSpPr>
        <p:spPr>
          <a:xfrm>
            <a:off x="6378934" y="258466"/>
            <a:ext cx="2445000" cy="4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bpmn.io</a:t>
            </a:r>
          </a:p>
        </p:txBody>
      </p:sp>
    </p:spTree>
    <p:extLst>
      <p:ext uri="{BB962C8B-B14F-4D97-AF65-F5344CB8AC3E}">
        <p14:creationId xmlns:p14="http://schemas.microsoft.com/office/powerpoint/2010/main" val="2623391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4"/>
          <p:cNvSpPr txBox="1">
            <a:spLocks noGrp="1"/>
          </p:cNvSpPr>
          <p:nvPr>
            <p:ph type="title"/>
          </p:nvPr>
        </p:nvSpPr>
        <p:spPr>
          <a:xfrm>
            <a:off x="565231" y="196476"/>
            <a:ext cx="6652200" cy="6686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Этап 1. </a:t>
            </a:r>
            <a:r>
              <a:rPr lang="en-US" dirty="0"/>
              <a:t>BPMN</a:t>
            </a:r>
            <a:r>
              <a:rPr lang="ru-RU" dirty="0"/>
              <a:t>:</a:t>
            </a:r>
            <a:r>
              <a:rPr lang="ru" dirty="0"/>
              <a:t> </a:t>
            </a:r>
            <a:r>
              <a:rPr lang="en-US" dirty="0"/>
              <a:t>TO BE</a:t>
            </a:r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AEEBC4C-AE6E-4A07-9176-00B60D194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830" y="984739"/>
            <a:ext cx="5850988" cy="3731497"/>
          </a:xfrm>
          <a:prstGeom prst="rect">
            <a:avLst/>
          </a:prstGeom>
        </p:spPr>
      </p:pic>
      <p:sp>
        <p:nvSpPr>
          <p:cNvPr id="9" name="Google Shape;461;p64">
            <a:extLst>
              <a:ext uri="{FF2B5EF4-FFF2-40B4-BE49-F238E27FC236}">
                <a16:creationId xmlns:a16="http://schemas.microsoft.com/office/drawing/2014/main" id="{B1B63EB0-CB81-4778-9433-7A6499ECAD63}"/>
              </a:ext>
            </a:extLst>
          </p:cNvPr>
          <p:cNvSpPr/>
          <p:nvPr/>
        </p:nvSpPr>
        <p:spPr>
          <a:xfrm>
            <a:off x="6289534" y="258466"/>
            <a:ext cx="2623800" cy="520504"/>
          </a:xfrm>
          <a:prstGeom prst="roundRect">
            <a:avLst>
              <a:gd name="adj" fmla="val 1397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462;p64">
            <a:extLst>
              <a:ext uri="{FF2B5EF4-FFF2-40B4-BE49-F238E27FC236}">
                <a16:creationId xmlns:a16="http://schemas.microsoft.com/office/drawing/2014/main" id="{9A111B96-5D51-46BD-9A84-17D1F8EE9E6E}"/>
              </a:ext>
            </a:extLst>
          </p:cNvPr>
          <p:cNvSpPr txBox="1"/>
          <p:nvPr/>
        </p:nvSpPr>
        <p:spPr>
          <a:xfrm>
            <a:off x="6378934" y="258466"/>
            <a:ext cx="2445000" cy="4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bpmn.io</a:t>
            </a:r>
          </a:p>
        </p:txBody>
      </p:sp>
      <p:sp>
        <p:nvSpPr>
          <p:cNvPr id="15" name="Google Shape;462;p64">
            <a:extLst>
              <a:ext uri="{FF2B5EF4-FFF2-40B4-BE49-F238E27FC236}">
                <a16:creationId xmlns:a16="http://schemas.microsoft.com/office/drawing/2014/main" id="{C84FDC2B-ACA2-4EF6-985E-2C6A885EF023}"/>
              </a:ext>
            </a:extLst>
          </p:cNvPr>
          <p:cNvSpPr txBox="1"/>
          <p:nvPr/>
        </p:nvSpPr>
        <p:spPr>
          <a:xfrm>
            <a:off x="6378934" y="1853480"/>
            <a:ext cx="2445000" cy="21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Место для кейса на полях: разместите здесь пример, иллюстрирующий вашу мысль, интересный факт, ссылку на дополнительный источник информации</a:t>
            </a:r>
            <a:endParaRPr dirty="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и т.д.</a:t>
            </a:r>
            <a:endParaRPr dirty="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6" name="Google Shape;374;p54">
            <a:extLst>
              <a:ext uri="{FF2B5EF4-FFF2-40B4-BE49-F238E27FC236}">
                <a16:creationId xmlns:a16="http://schemas.microsoft.com/office/drawing/2014/main" id="{51AF2482-CD42-4D2D-AE5B-8F7426E21291}"/>
              </a:ext>
            </a:extLst>
          </p:cNvPr>
          <p:cNvSpPr/>
          <p:nvPr/>
        </p:nvSpPr>
        <p:spPr>
          <a:xfrm>
            <a:off x="6536991" y="1155220"/>
            <a:ext cx="2184978" cy="35082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latin typeface="Roboto"/>
                <a:ea typeface="Roboto"/>
                <a:cs typeface="Roboto"/>
                <a:sym typeface="Roboto"/>
              </a:rPr>
              <a:t>Исключена работа менеджера в процессе, все операции выполняются автоматически</a:t>
            </a:r>
            <a:br>
              <a:rPr lang="en-US" sz="18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800" dirty="0">
                <a:latin typeface="Roboto"/>
                <a:ea typeface="Roboto"/>
                <a:cs typeface="Roboto"/>
                <a:sym typeface="Roboto"/>
              </a:rPr>
            </a:br>
            <a:r>
              <a:rPr lang="ru-RU" sz="18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" name="Google Shape;267;p49">
            <a:extLst>
              <a:ext uri="{FF2B5EF4-FFF2-40B4-BE49-F238E27FC236}">
                <a16:creationId xmlns:a16="http://schemas.microsoft.com/office/drawing/2014/main" id="{CE8B3C7C-2A1F-491E-8983-2CD246D7207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6403" y="4113677"/>
            <a:ext cx="424366" cy="4243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4014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4"/>
          <p:cNvSpPr txBox="1">
            <a:spLocks noGrp="1"/>
          </p:cNvSpPr>
          <p:nvPr>
            <p:ph type="title"/>
          </p:nvPr>
        </p:nvSpPr>
        <p:spPr>
          <a:xfrm>
            <a:off x="565231" y="196476"/>
            <a:ext cx="6652200" cy="6686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Этап 2. </a:t>
            </a:r>
            <a:r>
              <a:rPr lang="en-US" sz="3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C4</a:t>
            </a:r>
            <a:r>
              <a:rPr lang="ru-RU" sz="3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диаграмма</a:t>
            </a:r>
            <a:endParaRPr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C809E63-8C58-4774-8428-127A872F0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31" y="949570"/>
            <a:ext cx="4006769" cy="3837510"/>
          </a:xfrm>
          <a:prstGeom prst="rect">
            <a:avLst/>
          </a:prstGeom>
        </p:spPr>
      </p:pic>
      <p:sp>
        <p:nvSpPr>
          <p:cNvPr id="12" name="Google Shape;461;p64">
            <a:extLst>
              <a:ext uri="{FF2B5EF4-FFF2-40B4-BE49-F238E27FC236}">
                <a16:creationId xmlns:a16="http://schemas.microsoft.com/office/drawing/2014/main" id="{F4207178-0FB1-4809-8464-9CAB406B91CE}"/>
              </a:ext>
            </a:extLst>
          </p:cNvPr>
          <p:cNvSpPr/>
          <p:nvPr/>
        </p:nvSpPr>
        <p:spPr>
          <a:xfrm>
            <a:off x="6289534" y="258466"/>
            <a:ext cx="2623800" cy="520504"/>
          </a:xfrm>
          <a:prstGeom prst="roundRect">
            <a:avLst>
              <a:gd name="adj" fmla="val 1397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462;p64">
            <a:extLst>
              <a:ext uri="{FF2B5EF4-FFF2-40B4-BE49-F238E27FC236}">
                <a16:creationId xmlns:a16="http://schemas.microsoft.com/office/drawing/2014/main" id="{DECDA380-C376-497D-BBFA-F53249BC0C77}"/>
              </a:ext>
            </a:extLst>
          </p:cNvPr>
          <p:cNvSpPr txBox="1"/>
          <p:nvPr/>
        </p:nvSpPr>
        <p:spPr>
          <a:xfrm>
            <a:off x="6378934" y="258466"/>
            <a:ext cx="2445000" cy="4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 err="1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PlantUML</a:t>
            </a:r>
            <a:endParaRPr lang="en-US" sz="1700" dirty="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" name="Google Shape;462;p64">
            <a:extLst>
              <a:ext uri="{FF2B5EF4-FFF2-40B4-BE49-F238E27FC236}">
                <a16:creationId xmlns:a16="http://schemas.microsoft.com/office/drawing/2014/main" id="{CB944FC4-DE01-494A-B491-613A5507E0C7}"/>
              </a:ext>
            </a:extLst>
          </p:cNvPr>
          <p:cNvSpPr txBox="1"/>
          <p:nvPr/>
        </p:nvSpPr>
        <p:spPr>
          <a:xfrm>
            <a:off x="6378934" y="1853480"/>
            <a:ext cx="2445000" cy="21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Место для кейса на полях: разместите здесь пример, иллюстрирующий вашу мысль, интересный факт, ссылку на дополнительный источник информации</a:t>
            </a:r>
            <a:endParaRPr dirty="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и т.д.</a:t>
            </a:r>
            <a:endParaRPr dirty="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" name="Google Shape;374;p54">
            <a:extLst>
              <a:ext uri="{FF2B5EF4-FFF2-40B4-BE49-F238E27FC236}">
                <a16:creationId xmlns:a16="http://schemas.microsoft.com/office/drawing/2014/main" id="{3A6FA263-5BFB-48BD-B185-46A534A9749B}"/>
              </a:ext>
            </a:extLst>
          </p:cNvPr>
          <p:cNvSpPr/>
          <p:nvPr/>
        </p:nvSpPr>
        <p:spPr>
          <a:xfrm>
            <a:off x="6536991" y="1155220"/>
            <a:ext cx="2184978" cy="35082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latin typeface="Roboto"/>
                <a:ea typeface="Roboto"/>
                <a:cs typeface="Roboto"/>
                <a:sym typeface="Roboto"/>
              </a:rPr>
              <a:t>3 очереди </a:t>
            </a: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RMQ</a:t>
            </a:r>
            <a:r>
              <a:rPr lang="ru-RU" sz="1800" dirty="0">
                <a:latin typeface="Roboto"/>
                <a:ea typeface="Roboto"/>
                <a:cs typeface="Roboto"/>
                <a:sym typeface="Roboto"/>
              </a:rPr>
              <a:t>:</a:t>
            </a:r>
            <a:br>
              <a:rPr lang="ru-RU" sz="1800" dirty="0">
                <a:latin typeface="Roboto"/>
                <a:ea typeface="Roboto"/>
                <a:cs typeface="Roboto"/>
                <a:sym typeface="Roboto"/>
              </a:rPr>
            </a:br>
            <a:endParaRPr lang="ru-RU" sz="1800" dirty="0"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Остатки товаров</a:t>
            </a:r>
          </a:p>
          <a:p>
            <a:pPr marL="285750" lvl="0" indent="-28575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Статусы заказов 1С</a:t>
            </a:r>
          </a:p>
          <a:p>
            <a:pPr marL="285750" lvl="0" indent="-28575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Новые заказы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CRM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u-RU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u-RU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" name="Google Shape;267;p49">
            <a:extLst>
              <a:ext uri="{FF2B5EF4-FFF2-40B4-BE49-F238E27FC236}">
                <a16:creationId xmlns:a16="http://schemas.microsoft.com/office/drawing/2014/main" id="{08F79AA4-BB7F-4B08-9C7C-4397D5A6946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6403" y="4113677"/>
            <a:ext cx="424366" cy="4243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5196916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759</Words>
  <Application>Microsoft Office PowerPoint</Application>
  <PresentationFormat>Экран (16:9)</PresentationFormat>
  <Paragraphs>126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Roboto Medium</vt:lpstr>
      <vt:lpstr>Arial</vt:lpstr>
      <vt:lpstr>Roboto</vt:lpstr>
      <vt:lpstr>Courier New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Автоматизация обработки заказов через двустороннюю интеграцию CRM и 1С    </vt:lpstr>
      <vt:lpstr>План защиты</vt:lpstr>
      <vt:lpstr>Презентация PowerPoint</vt:lpstr>
      <vt:lpstr>Этапы проекта</vt:lpstr>
      <vt:lpstr>Этап 1. BPMN: AS IS</vt:lpstr>
      <vt:lpstr>Этап 1. BPMN: TO BE</vt:lpstr>
      <vt:lpstr>Этап 2. C4 диаграмма</vt:lpstr>
      <vt:lpstr>Этап 2. ER диаграмма</vt:lpstr>
      <vt:lpstr>Этап 3. MVP</vt:lpstr>
      <vt:lpstr>Этап 4. Unit-тестирование  </vt:lpstr>
      <vt:lpstr>Этап 5. Сценарное тестирование  </vt:lpstr>
      <vt:lpstr>Выводы</vt:lpstr>
      <vt:lpstr>Презентация PowerPoint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Сергей Смирнов</cp:lastModifiedBy>
  <cp:revision>17</cp:revision>
  <dcterms:modified xsi:type="dcterms:W3CDTF">2025-07-29T14:22:05Z</dcterms:modified>
</cp:coreProperties>
</file>